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0"/>
  </p:notesMasterIdLst>
  <p:sldIdLst>
    <p:sldId id="268" r:id="rId2"/>
    <p:sldId id="265" r:id="rId3"/>
    <p:sldId id="269" r:id="rId4"/>
    <p:sldId id="267" r:id="rId5"/>
    <p:sldId id="263" r:id="rId6"/>
    <p:sldId id="270" r:id="rId7"/>
    <p:sldId id="266" r:id="rId8"/>
    <p:sldId id="262" r:id="rId9"/>
  </p:sldIdLst>
  <p:sldSz cx="10691813" cy="7559675"/>
  <p:notesSz cx="6797675" cy="9926638"/>
  <p:embeddedFontLst>
    <p:embeddedFont>
      <p:font typeface="TT Fors" panose="020B0003030001020000" pitchFamily="34" charset="0"/>
      <p:regular r:id="rId11"/>
    </p:embeddedFont>
    <p:embeddedFont>
      <p:font typeface="TT Fors Bold" panose="020B0003030001020000" pitchFamily="34" charset="0"/>
      <p:regular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F4D"/>
    <a:srgbClr val="BDE5DA"/>
    <a:srgbClr val="66C3A8"/>
    <a:srgbClr val="6BCBDE"/>
    <a:srgbClr val="BB24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405"/>
  </p:normalViewPr>
  <p:slideViewPr>
    <p:cSldViewPr snapToGrid="0" snapToObjects="1">
      <p:cViewPr varScale="1">
        <p:scale>
          <a:sx n="101" d="100"/>
          <a:sy n="101" d="100"/>
        </p:scale>
        <p:origin x="142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507AF-6D40-4131-8940-FAA77D16D8AD}" type="datetimeFigureOut">
              <a:rPr lang="de-DE" smtClean="0"/>
              <a:t>05.11.2025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5626E-EE20-4F2D-9FE3-4FF6D0F8E86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5"/>
            </a:lvl1pPr>
            <a:lvl2pPr marL="504190" indent="0" algn="ctr">
              <a:buNone/>
              <a:defRPr sz="2205"/>
            </a:lvl2pPr>
            <a:lvl3pPr marL="1007745" indent="0" algn="ctr">
              <a:buNone/>
              <a:defRPr sz="1985"/>
            </a:lvl3pPr>
            <a:lvl4pPr marL="1511935" indent="0" algn="ctr">
              <a:buNone/>
              <a:defRPr sz="1765"/>
            </a:lvl4pPr>
            <a:lvl5pPr marL="2016125" indent="0" algn="ctr">
              <a:buNone/>
              <a:defRPr sz="1765"/>
            </a:lvl5pPr>
            <a:lvl6pPr marL="2519680" indent="0" algn="ctr">
              <a:buNone/>
              <a:defRPr sz="1765"/>
            </a:lvl6pPr>
            <a:lvl7pPr marL="3023870" indent="0" algn="ctr">
              <a:buNone/>
              <a:defRPr sz="1765"/>
            </a:lvl7pPr>
            <a:lvl8pPr marL="3528060" indent="0" algn="ctr">
              <a:buNone/>
              <a:defRPr sz="1765"/>
            </a:lvl8pPr>
            <a:lvl9pPr marL="4031615" indent="0" algn="ctr">
              <a:buNone/>
              <a:defRPr sz="1765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5DFF-4B0D-4865-98DD-560C490FF705}" type="datetime1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38AF-9B62-4EA9-83A0-7EB2FB58701B}" type="datetime1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115AC-3037-4F77-AB7B-6B5203A3F7AD}" type="datetime1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74" y="204742"/>
            <a:ext cx="1943100" cy="789305"/>
          </a:xfrm>
          <a:prstGeom prst="rect">
            <a:avLst/>
          </a:prstGeom>
        </p:spPr>
      </p:pic>
      <p:sp>
        <p:nvSpPr>
          <p:cNvPr id="8" name="Textfeld 2"/>
          <p:cNvSpPr txBox="1">
            <a:spLocks noChangeArrowheads="1"/>
          </p:cNvSpPr>
          <p:nvPr userDrawn="1"/>
        </p:nvSpPr>
        <p:spPr bwMode="auto">
          <a:xfrm>
            <a:off x="2688113" y="336379"/>
            <a:ext cx="4862979" cy="828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Bef>
                <a:spcPts val="800"/>
              </a:spcBef>
              <a:spcAft>
                <a:spcPts val="400"/>
              </a:spcAft>
            </a:pPr>
            <a:r>
              <a:rPr lang="en-GB" sz="1400" b="1" kern="0" dirty="0">
                <a:solidFill>
                  <a:srgbClr val="BB2649"/>
                </a:solidFill>
                <a:effectLst/>
                <a:latin typeface="TT Fors Bold" panose="020B0003030001020000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lang="en-US" sz="1400" b="1" kern="0" dirty="0">
                <a:solidFill>
                  <a:srgbClr val="BB2649"/>
                </a:solidFill>
                <a:effectLst/>
                <a:latin typeface="TT Fors Bold" panose="020B0003030001020000" pitchFamily="34" charset="0"/>
                <a:ea typeface="Calibri" panose="020F0502020204030204" pitchFamily="34" charset="0"/>
                <a:cs typeface="Arial" panose="020B0604020202020204" pitchFamily="34" charset="0"/>
              </a:rPr>
              <a:t>Making your workplace climate friendly </a:t>
            </a:r>
            <a:br>
              <a:rPr lang="en-GB" sz="1400" b="1" kern="0" dirty="0">
                <a:solidFill>
                  <a:srgbClr val="BB2649"/>
                </a:solidFill>
                <a:effectLst/>
                <a:latin typeface="TT Fors Bold" panose="020B0003030001020000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de-DE" sz="1200" b="1" kern="0" dirty="0">
                <a:solidFill>
                  <a:srgbClr val="BB234A"/>
                </a:solidFill>
                <a:effectLst/>
                <a:latin typeface="TT Fors" panose="020B000303000102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Office </a:t>
            </a:r>
            <a:r>
              <a:rPr lang="de-DE" sz="1200" b="1" kern="0" dirty="0" err="1">
                <a:solidFill>
                  <a:srgbClr val="BB234A"/>
                </a:solidFill>
                <a:effectLst/>
                <a:latin typeface="TT Fors" panose="020B000303000102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polygons</a:t>
            </a:r>
            <a:endParaRPr lang="de-DE" sz="1600" b="1" kern="100" dirty="0">
              <a:solidFill>
                <a:srgbClr val="0F4761"/>
              </a:solidFill>
              <a:effectLst/>
              <a:latin typeface="Aptos Display"/>
              <a:ea typeface="DengXian Light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de-DE" sz="1200" kern="100" dirty="0">
                <a:effectLst/>
                <a:latin typeface="Aptos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8AC1-9BF9-4936-9A63-D58756FE75F1}" type="datetime1">
              <a:rPr lang="en-US" smtClean="0"/>
              <a:t>11/5/2025</a:t>
            </a:fld>
            <a:endParaRPr lang="en-US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T Fors" panose="020B0003030001020000" pitchFamily="34" charset="0"/>
              </a:defRPr>
            </a:lvl1pPr>
          </a:lstStyle>
          <a:p>
            <a:fld id="{07AD9E27-58D0-6C4D-AA9D-7553C3D5B6E4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5">
                <a:solidFill>
                  <a:schemeClr val="tx1"/>
                </a:solidFill>
              </a:defRPr>
            </a:lvl1pPr>
            <a:lvl2pPr marL="50419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745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3pPr>
            <a:lvl4pPr marL="151193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4pPr>
            <a:lvl5pPr marL="201612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5pPr>
            <a:lvl6pPr marL="2519680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6pPr>
            <a:lvl7pPr marL="3023870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7pPr>
            <a:lvl8pPr marL="3528060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8pPr>
            <a:lvl9pPr marL="403161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AE0F-A446-4CD2-A502-82267EF9EE98}" type="datetime1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9AF5-F3F3-4FCB-B6D6-1668B36DF209}" type="datetime1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5" b="1"/>
            </a:lvl1pPr>
            <a:lvl2pPr marL="504190" indent="0">
              <a:buNone/>
              <a:defRPr sz="2205" b="1"/>
            </a:lvl2pPr>
            <a:lvl3pPr marL="1007745" indent="0">
              <a:buNone/>
              <a:defRPr sz="1985" b="1"/>
            </a:lvl3pPr>
            <a:lvl4pPr marL="1511935" indent="0">
              <a:buNone/>
              <a:defRPr sz="1765" b="1"/>
            </a:lvl4pPr>
            <a:lvl5pPr marL="2016125" indent="0">
              <a:buNone/>
              <a:defRPr sz="1765" b="1"/>
            </a:lvl5pPr>
            <a:lvl6pPr marL="2519680" indent="0">
              <a:buNone/>
              <a:defRPr sz="1765" b="1"/>
            </a:lvl6pPr>
            <a:lvl7pPr marL="3023870" indent="0">
              <a:buNone/>
              <a:defRPr sz="1765" b="1"/>
            </a:lvl7pPr>
            <a:lvl8pPr marL="3528060" indent="0">
              <a:buNone/>
              <a:defRPr sz="1765" b="1"/>
            </a:lvl8pPr>
            <a:lvl9pPr marL="4031615" indent="0">
              <a:buNone/>
              <a:defRPr sz="17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5" b="1"/>
            </a:lvl1pPr>
            <a:lvl2pPr marL="504190" indent="0">
              <a:buNone/>
              <a:defRPr sz="2205" b="1"/>
            </a:lvl2pPr>
            <a:lvl3pPr marL="1007745" indent="0">
              <a:buNone/>
              <a:defRPr sz="1985" b="1"/>
            </a:lvl3pPr>
            <a:lvl4pPr marL="1511935" indent="0">
              <a:buNone/>
              <a:defRPr sz="1765" b="1"/>
            </a:lvl4pPr>
            <a:lvl5pPr marL="2016125" indent="0">
              <a:buNone/>
              <a:defRPr sz="1765" b="1"/>
            </a:lvl5pPr>
            <a:lvl6pPr marL="2519680" indent="0">
              <a:buNone/>
              <a:defRPr sz="1765" b="1"/>
            </a:lvl6pPr>
            <a:lvl7pPr marL="3023870" indent="0">
              <a:buNone/>
              <a:defRPr sz="1765" b="1"/>
            </a:lvl7pPr>
            <a:lvl8pPr marL="3528060" indent="0">
              <a:buNone/>
              <a:defRPr sz="1765" b="1"/>
            </a:lvl8pPr>
            <a:lvl9pPr marL="4031615" indent="0">
              <a:buNone/>
              <a:defRPr sz="17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85CAB-4551-442F-806A-BD2486FB8F34}" type="datetime1">
              <a:rPr lang="en-US" smtClean="0"/>
              <a:t>11/5/2025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F403B-FE0D-4705-855D-7E53A3E416FD}" type="datetime1">
              <a:rPr lang="en-US" smtClean="0"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C308-F7BF-454B-BA47-4AFAB6117C84}" type="datetime1">
              <a:rPr lang="en-US" smtClean="0"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5"/>
            </a:lvl1pPr>
            <a:lvl2pPr>
              <a:defRPr sz="3085"/>
            </a:lvl2pPr>
            <a:lvl3pPr>
              <a:defRPr sz="2645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5"/>
            </a:lvl1pPr>
            <a:lvl2pPr marL="504190" indent="0">
              <a:buNone/>
              <a:defRPr sz="1545"/>
            </a:lvl2pPr>
            <a:lvl3pPr marL="1007745" indent="0">
              <a:buNone/>
              <a:defRPr sz="1325"/>
            </a:lvl3pPr>
            <a:lvl4pPr marL="1511935" indent="0">
              <a:buNone/>
              <a:defRPr sz="1100"/>
            </a:lvl4pPr>
            <a:lvl5pPr marL="2016125" indent="0">
              <a:buNone/>
              <a:defRPr sz="1100"/>
            </a:lvl5pPr>
            <a:lvl6pPr marL="2519680" indent="0">
              <a:buNone/>
              <a:defRPr sz="1100"/>
            </a:lvl6pPr>
            <a:lvl7pPr marL="3023870" indent="0">
              <a:buNone/>
              <a:defRPr sz="1100"/>
            </a:lvl7pPr>
            <a:lvl8pPr marL="3528060" indent="0">
              <a:buNone/>
              <a:defRPr sz="1100"/>
            </a:lvl8pPr>
            <a:lvl9pPr marL="4031615" indent="0">
              <a:buNone/>
              <a:defRPr sz="11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0A184-6884-4825-B537-E562C6CD4D6E}" type="datetime1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5"/>
            </a:lvl1pPr>
            <a:lvl2pPr marL="504190" indent="0">
              <a:buNone/>
              <a:defRPr sz="3085"/>
            </a:lvl2pPr>
            <a:lvl3pPr marL="1007745" indent="0">
              <a:buNone/>
              <a:defRPr sz="2645"/>
            </a:lvl3pPr>
            <a:lvl4pPr marL="1511935" indent="0">
              <a:buNone/>
              <a:defRPr sz="2205"/>
            </a:lvl4pPr>
            <a:lvl5pPr marL="2016125" indent="0">
              <a:buNone/>
              <a:defRPr sz="2205"/>
            </a:lvl5pPr>
            <a:lvl6pPr marL="2519680" indent="0">
              <a:buNone/>
              <a:defRPr sz="2205"/>
            </a:lvl6pPr>
            <a:lvl7pPr marL="3023870" indent="0">
              <a:buNone/>
              <a:defRPr sz="2205"/>
            </a:lvl7pPr>
            <a:lvl8pPr marL="3528060" indent="0">
              <a:buNone/>
              <a:defRPr sz="2205"/>
            </a:lvl8pPr>
            <a:lvl9pPr marL="4031615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5"/>
            </a:lvl1pPr>
            <a:lvl2pPr marL="504190" indent="0">
              <a:buNone/>
              <a:defRPr sz="1545"/>
            </a:lvl2pPr>
            <a:lvl3pPr marL="1007745" indent="0">
              <a:buNone/>
              <a:defRPr sz="1325"/>
            </a:lvl3pPr>
            <a:lvl4pPr marL="1511935" indent="0">
              <a:buNone/>
              <a:defRPr sz="1100"/>
            </a:lvl4pPr>
            <a:lvl5pPr marL="2016125" indent="0">
              <a:buNone/>
              <a:defRPr sz="1100"/>
            </a:lvl5pPr>
            <a:lvl6pPr marL="2519680" indent="0">
              <a:buNone/>
              <a:defRPr sz="1100"/>
            </a:lvl6pPr>
            <a:lvl7pPr marL="3023870" indent="0">
              <a:buNone/>
              <a:defRPr sz="1100"/>
            </a:lvl7pPr>
            <a:lvl8pPr marL="3528060" indent="0">
              <a:buNone/>
              <a:defRPr sz="1100"/>
            </a:lvl8pPr>
            <a:lvl9pPr marL="4031615" indent="0">
              <a:buNone/>
              <a:defRPr sz="11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C6CCD-A1A4-49BF-AD73-937565525146}" type="datetime1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D533D-CF6C-47EE-8A18-BF756B6AC541}" type="datetime1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1007745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95" indent="-252095" algn="l" defTabSz="1007745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5" kern="1200">
          <a:solidFill>
            <a:schemeClr val="tx1"/>
          </a:solidFill>
          <a:latin typeface="+mn-lt"/>
          <a:ea typeface="+mn-ea"/>
          <a:cs typeface="+mn-cs"/>
        </a:defRPr>
      </a:lvl1pPr>
      <a:lvl2pPr marL="75565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2pPr>
      <a:lvl3pPr marL="125984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3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26758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77177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27596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77952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28371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19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774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193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12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1968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387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806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161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microsoft.com/office/2007/relationships/hdphoto" Target="../media/hdphoto1.wdp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microsoft.com/office/2007/relationships/hdphoto" Target="../media/hdphoto2.wdp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8.png"/><Relationship Id="rId7" Type="http://schemas.microsoft.com/office/2007/relationships/hdphoto" Target="../media/hdphoto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microsoft.com/office/2007/relationships/hdphoto" Target="../media/hdphoto4.wdp"/><Relationship Id="rId4" Type="http://schemas.openxmlformats.org/officeDocument/2006/relationships/image" Target="../media/image19.png"/><Relationship Id="rId9" Type="http://schemas.openxmlformats.org/officeDocument/2006/relationships/image" Target="../media/image9.sv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9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6.wdp"/><Relationship Id="rId7" Type="http://schemas.microsoft.com/office/2007/relationships/hdphoto" Target="../media/hdphoto7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9.sv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7" Type="http://schemas.openxmlformats.org/officeDocument/2006/relationships/image" Target="../media/image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9.svg"/><Relationship Id="rId3" Type="http://schemas.openxmlformats.org/officeDocument/2006/relationships/image" Target="../media/image2.png"/><Relationship Id="rId7" Type="http://schemas.openxmlformats.org/officeDocument/2006/relationships/image" Target="../media/image34.png"/><Relationship Id="rId12" Type="http://schemas.openxmlformats.org/officeDocument/2006/relationships/image" Target="../media/image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microsoft.com/office/2007/relationships/hdphoto" Target="../media/hdphoto8.wdp"/><Relationship Id="rId5" Type="http://schemas.openxmlformats.org/officeDocument/2006/relationships/image" Target="../media/image13.png"/><Relationship Id="rId10" Type="http://schemas.openxmlformats.org/officeDocument/2006/relationships/image" Target="../media/image35.png"/><Relationship Id="rId4" Type="http://schemas.openxmlformats.org/officeDocument/2006/relationships/image" Target="../media/image32.png"/><Relationship Id="rId9" Type="http://schemas.microsoft.com/office/2007/relationships/hdphoto" Target="../media/hdphoto7.wdp"/><Relationship Id="rId1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/>
          <p:cNvSpPr/>
          <p:nvPr/>
        </p:nvSpPr>
        <p:spPr>
          <a:xfrm>
            <a:off x="1390073" y="2289892"/>
            <a:ext cx="7684654" cy="4165600"/>
          </a:xfrm>
          <a:prstGeom prst="rect">
            <a:avLst/>
          </a:prstGeom>
          <a:solidFill>
            <a:srgbClr val="F5DF4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de-DE"/>
          </a:p>
        </p:txBody>
      </p:sp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1964311" y="3359660"/>
          <a:ext cx="6602416" cy="18874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0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20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100 </a:t>
                      </a:r>
                      <a:r>
                        <a:rPr lang="en-US" alt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вработени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TT Fors" panose="020B0003030001020000" pitchFamily="34" charset="0"/>
                        </a:rPr>
                        <a:t>10 </a:t>
                      </a:r>
                      <a:r>
                        <a:rPr lang="en-US" dirty="0">
                          <a:latin typeface="TT Fors" panose="020B0003030001020000" pitchFamily="34" charset="0"/>
                        </a:rPr>
                        <a:t>км просечно патување до работа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280 m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2 </a:t>
                      </a:r>
                      <a:r>
                        <a:rPr lang="en-US" alt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канцелариски простор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30</a:t>
                      </a:r>
                      <a:r>
                        <a:rPr lang="" alt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000 kWh/</a:t>
                      </a:r>
                      <a:r>
                        <a:rPr lang="en-US" alt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годишна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 </a:t>
                      </a:r>
                      <a:r>
                        <a:rPr lang="en-US" alt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потрошувачка на електрична енергија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1868582" y="2612769"/>
            <a:ext cx="4301332" cy="614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000" b="1" dirty="0">
                <a:solidFill>
                  <a:srgbClr val="000000"/>
                </a:solidFill>
                <a:latin typeface="TT Fors Bold" panose="020B0003030001020000" pitchFamily="34" charset="0"/>
              </a:rPr>
              <a:t>Канцеларијата</a:t>
            </a:r>
            <a:endParaRPr lang="en-US" sz="2000" b="1" dirty="0">
              <a:solidFill>
                <a:srgbClr val="000000"/>
              </a:solidFill>
            </a:endParaRPr>
          </a:p>
          <a:p>
            <a:endParaRPr lang="en-US" sz="1400" b="1" dirty="0">
              <a:solidFill>
                <a:srgbClr val="00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biLevel thresh="50000"/>
          </a:blip>
          <a:stretch>
            <a:fillRect/>
          </a:stretch>
        </p:blipFill>
        <p:spPr>
          <a:xfrm>
            <a:off x="2192545" y="3817522"/>
            <a:ext cx="305914" cy="305914"/>
          </a:xfrm>
          <a:prstGeom prst="rect">
            <a:avLst/>
          </a:prstGeom>
        </p:spPr>
      </p:pic>
      <p:sp>
        <p:nvSpPr>
          <p:cNvPr id="13" name="Rechteck 12"/>
          <p:cNvSpPr/>
          <p:nvPr/>
        </p:nvSpPr>
        <p:spPr>
          <a:xfrm>
            <a:off x="3532943" y="5511427"/>
            <a:ext cx="5273942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Јаглерод диоксидот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(CO</a:t>
            </a:r>
            <a:r>
              <a:rPr lang="en-US" sz="1400" baseline="-25000" dirty="0">
                <a:solidFill>
                  <a:srgbClr val="000000"/>
                </a:solidFill>
                <a:latin typeface="TT Fors" panose="020B0003030001020000" pitchFamily="34" charset="0"/>
              </a:rPr>
              <a:t>2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) </a:t>
            </a:r>
            <a:r>
              <a:rPr lang="en-US" alt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е стакленички гас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. </a:t>
            </a:r>
            <a:r>
              <a:rPr lang="en-US" alt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Буквата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‘e’ </a:t>
            </a:r>
            <a:r>
              <a:rPr lang="en-US" alt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во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CO</a:t>
            </a:r>
            <a:r>
              <a:rPr lang="en-US" sz="1400" baseline="-25000" dirty="0">
                <a:solidFill>
                  <a:srgbClr val="000000"/>
                </a:solidFill>
                <a:latin typeface="TT Fors" panose="020B0003030001020000" pitchFamily="34" charset="0"/>
              </a:rPr>
              <a:t>2e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претставува единица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што претвора разни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стакленички гасови во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CO</a:t>
            </a:r>
            <a:r>
              <a:rPr lang="en-US" sz="1400" baseline="-25000" dirty="0">
                <a:solidFill>
                  <a:srgbClr val="000000"/>
                </a:solidFill>
                <a:latin typeface="TT Fors" panose="020B0003030001020000" pitchFamily="34" charset="0"/>
              </a:rPr>
              <a:t>2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со цел споредување на нивното влијание врз климата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.</a:t>
            </a:r>
            <a:endParaRPr lang="en-US" sz="1400" dirty="0">
              <a:latin typeface="TT Fors" panose="020B0003030001020000" pitchFamily="34" charset="0"/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-100000"/>
                    </a14:imgEffect>
                    <a14:imgEffect>
                      <a14:colorTemperature colorTemp="3978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64311" y="4351680"/>
            <a:ext cx="778574" cy="778574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144746" y="4178583"/>
            <a:ext cx="401512" cy="401512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8070" y="3267395"/>
            <a:ext cx="600846" cy="600846"/>
          </a:xfrm>
          <a:prstGeom prst="rect">
            <a:avLst/>
          </a:prstGeom>
        </p:spPr>
      </p:pic>
      <p:sp>
        <p:nvSpPr>
          <p:cNvPr id="19" name="Rechteck 18"/>
          <p:cNvSpPr/>
          <p:nvPr/>
        </p:nvSpPr>
        <p:spPr>
          <a:xfrm>
            <a:off x="1868582" y="3003007"/>
            <a:ext cx="58657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200" i="1" dirty="0">
                <a:solidFill>
                  <a:srgbClr val="000000"/>
                </a:solidFill>
                <a:latin typeface="TT Fors" panose="020B0003030001020000" pitchFamily="34" charset="0"/>
              </a:rPr>
              <a:t>Пресметките се базираат на следниве факти за вашето работно место</a:t>
            </a:r>
            <a:r>
              <a:rPr lang="en-US" sz="1200" i="1" dirty="0">
                <a:solidFill>
                  <a:srgbClr val="000000"/>
                </a:solidFill>
                <a:latin typeface="TT Fors" panose="020B0003030001020000" pitchFamily="34" charset="0"/>
              </a:rPr>
              <a:t>:</a:t>
            </a:r>
            <a:endParaRPr lang="en-US" sz="1200" i="1" dirty="0">
              <a:latin typeface="TT Fors" panose="020B0003030001020000" pitchFamily="34" charset="0"/>
            </a:endParaRPr>
          </a:p>
        </p:txBody>
      </p:sp>
      <p:pic>
        <p:nvPicPr>
          <p:cNvPr id="21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1216222" y="4857196"/>
            <a:ext cx="1738332" cy="1738332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96582" y="2435842"/>
            <a:ext cx="1581964" cy="1584960"/>
          </a:xfrm>
          <a:prstGeom prst="rect">
            <a:avLst/>
          </a:prstGeom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1</a:t>
            </a:fld>
            <a:endParaRPr lang="en-US" dirty="0"/>
          </a:p>
        </p:txBody>
      </p:sp>
      <p:pic>
        <p:nvPicPr>
          <p:cNvPr id="23" name="Grafik 22" descr="Schere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3668499">
            <a:off x="872967" y="1678622"/>
            <a:ext cx="354330" cy="354330"/>
          </a:xfrm>
          <a:prstGeom prst="rect">
            <a:avLst/>
          </a:prstGeom>
        </p:spPr>
      </p:pic>
      <p:cxnSp>
        <p:nvCxnSpPr>
          <p:cNvPr id="24" name="Gerader Verbinder 23"/>
          <p:cNvCxnSpPr/>
          <p:nvPr/>
        </p:nvCxnSpPr>
        <p:spPr>
          <a:xfrm>
            <a:off x="1194912" y="1855152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Rectangle 1">
            <a:extLst>
              <a:ext uri="{FF2B5EF4-FFF2-40B4-BE49-F238E27FC236}">
                <a16:creationId xmlns:a16="http://schemas.microsoft.com/office/drawing/2014/main" id="{55124312-6308-CD1A-10DE-8FD4285DD8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073" y="6760636"/>
            <a:ext cx="74168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150" altLang="en-150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CC BY-SA 4.0 PAFF, </a:t>
            </a:r>
            <a:r>
              <a:rPr kumimoji="0" lang="en-150" altLang="en-150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освен</a:t>
            </a:r>
            <a:r>
              <a:rPr kumimoji="0" lang="en-150" altLang="en-150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 </a:t>
            </a:r>
            <a:r>
              <a:rPr kumimoji="0" lang="en-150" altLang="en-150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иконите</a:t>
            </a:r>
            <a:r>
              <a:rPr kumimoji="0" lang="en-150" altLang="en-150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. </a:t>
            </a:r>
            <a:r>
              <a:rPr kumimoji="0" lang="en-150" altLang="en-150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Тие</a:t>
            </a:r>
            <a:r>
              <a:rPr kumimoji="0" lang="en-150" altLang="en-150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 </a:t>
            </a:r>
            <a:r>
              <a:rPr kumimoji="0" lang="en-150" altLang="en-150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се</a:t>
            </a:r>
            <a:r>
              <a:rPr kumimoji="0" lang="en-150" altLang="en-150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 </a:t>
            </a:r>
            <a:r>
              <a:rPr kumimoji="0" lang="en-150" altLang="en-150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под</a:t>
            </a:r>
            <a:r>
              <a:rPr kumimoji="0" lang="en-150" altLang="en-150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 </a:t>
            </a:r>
            <a:r>
              <a:rPr kumimoji="0" lang="en-150" altLang="en-150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лиценца</a:t>
            </a:r>
            <a:r>
              <a:rPr kumimoji="0" lang="en-150" altLang="en-150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 </a:t>
            </a:r>
            <a:r>
              <a:rPr kumimoji="0" lang="en-150" altLang="en-150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NounPro</a:t>
            </a:r>
            <a:r>
              <a:rPr kumimoji="0" lang="en-150" altLang="en-150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 Fors" panose="020B0003030001020000" pitchFamily="34" charset="0"/>
              </a:rPr>
              <a:t> License (The Noun Project).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 contrast="21000"/>
                    </a14:imgEffect>
                    <a14:imgEffect>
                      <a14:saturation sat="6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7137" y="3003041"/>
            <a:ext cx="4791871" cy="4797968"/>
          </a:xfrm>
          <a:prstGeom prst="rect">
            <a:avLst/>
          </a:prstGeom>
        </p:spPr>
      </p:pic>
      <p:pic>
        <p:nvPicPr>
          <p:cNvPr id="24" name="Grafik 23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3000" contrast="35000"/>
                    </a14:imgEffect>
                    <a14:imgEffect>
                      <a14:colorTemperature colorTemp="8467"/>
                    </a14:imgEffect>
                    <a14:imgEffect>
                      <a14:saturation sat="7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94373" y="3039219"/>
            <a:ext cx="4935600" cy="495000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748930" y="1228357"/>
            <a:ext cx="222440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64AC95"/>
                </a:solidFill>
                <a:latin typeface="TT Fors Bold" panose="020B0003030001020000" pitchFamily="34" charset="0"/>
              </a:rPr>
              <a:t>начин на исхрана</a:t>
            </a:r>
          </a:p>
        </p:txBody>
      </p:sp>
      <p:pic>
        <p:nvPicPr>
          <p:cNvPr id="8" name="Inhaltsplatzhalter 3"/>
          <p:cNvPicPr/>
          <p:nvPr/>
        </p:nvPicPr>
        <p:blipFill>
          <a:blip r:embed="rId5"/>
          <a:stretch>
            <a:fillRect/>
          </a:stretch>
        </p:blipFill>
        <p:spPr>
          <a:xfrm>
            <a:off x="6064610" y="-170980"/>
            <a:ext cx="4935600" cy="4950000"/>
          </a:xfrm>
          <a:prstGeom prst="rect">
            <a:avLst/>
          </a:prstGeom>
        </p:spPr>
      </p:pic>
      <p:sp>
        <p:nvSpPr>
          <p:cNvPr id="9" name="Ellipse 8"/>
          <p:cNvSpPr>
            <a:spLocks noChangeAspect="1"/>
          </p:cNvSpPr>
          <p:nvPr/>
        </p:nvSpPr>
        <p:spPr>
          <a:xfrm>
            <a:off x="7908220" y="3199577"/>
            <a:ext cx="719585" cy="71958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7282051" y="942089"/>
            <a:ext cx="219900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веганска исхрана</a:t>
            </a:r>
            <a:endParaRPr lang="en-US" alt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7188816" y="1885699"/>
            <a:ext cx="2428547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Нудење веганско мени за ручек во вашата менза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1087" y="3265309"/>
            <a:ext cx="653853" cy="653853"/>
          </a:xfrm>
          <a:prstGeom prst="rect">
            <a:avLst/>
          </a:prstGeom>
        </p:spPr>
      </p:pic>
      <p:sp>
        <p:nvSpPr>
          <p:cNvPr id="13" name="Rechteck 12"/>
          <p:cNvSpPr/>
          <p:nvPr/>
        </p:nvSpPr>
        <p:spPr>
          <a:xfrm>
            <a:off x="6919193" y="1413023"/>
            <a:ext cx="3226435" cy="36830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25 000 </a:t>
            </a:r>
            <a:r>
              <a:rPr lang="en-US" altLang="en-US" dirty="0">
                <a:latin typeface="TT Fors" panose="020B0003030001020000" pitchFamily="34" charset="0"/>
              </a:rPr>
              <a:t>кг.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sp>
        <p:nvSpPr>
          <p:cNvPr id="14" name="Rechteck 13"/>
          <p:cNvSpPr/>
          <p:nvPr/>
        </p:nvSpPr>
        <p:spPr>
          <a:xfrm>
            <a:off x="5386832" y="5346889"/>
            <a:ext cx="2428547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latin typeface="TT Fors" panose="020B0003030001020000" pitchFamily="34" charset="0"/>
              </a:rPr>
              <a:t>Нудење мени со мешовита исхрана во вашата менза</a:t>
            </a:r>
          </a:p>
        </p:txBody>
      </p:sp>
      <p:sp>
        <p:nvSpPr>
          <p:cNvPr id="17" name="Rechteck 16"/>
          <p:cNvSpPr/>
          <p:nvPr/>
        </p:nvSpPr>
        <p:spPr>
          <a:xfrm>
            <a:off x="1765826" y="5361369"/>
            <a:ext cx="2428547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solidFill>
                  <a:schemeClr val="bg1"/>
                </a:solidFill>
                <a:latin typeface="TT Fors" panose="020B0003030001020000" pitchFamily="34" charset="0"/>
                <a:sym typeface="+mn-ea"/>
              </a:rPr>
              <a:t>Нудење вегетаријанско мени за ручек во вашата менза</a:t>
            </a:r>
            <a:endParaRPr lang="en-US" alt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  <a:p>
            <a:pPr algn="ctr"/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1613954" y="4885393"/>
            <a:ext cx="3040254" cy="3683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45 000 </a:t>
            </a:r>
            <a:r>
              <a:rPr lang="en-US" altLang="en-US" dirty="0">
                <a:latin typeface="TT Fors" panose="020B0003030001020000" pitchFamily="34" charset="0"/>
              </a:rPr>
              <a:t>кг.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sp>
        <p:nvSpPr>
          <p:cNvPr id="20" name="Rechteck 19"/>
          <p:cNvSpPr/>
          <p:nvPr/>
        </p:nvSpPr>
        <p:spPr>
          <a:xfrm>
            <a:off x="5345906" y="4908842"/>
            <a:ext cx="3226435" cy="36830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70 000 </a:t>
            </a:r>
            <a:r>
              <a:rPr lang="en-US" altLang="en-US" dirty="0">
                <a:latin typeface="TT Fors" panose="020B0003030001020000" pitchFamily="34" charset="0"/>
              </a:rPr>
              <a:t>кг.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sp>
        <p:nvSpPr>
          <p:cNvPr id="21" name="Rechteck 20"/>
          <p:cNvSpPr/>
          <p:nvPr/>
        </p:nvSpPr>
        <p:spPr>
          <a:xfrm>
            <a:off x="1614462" y="4410720"/>
            <a:ext cx="303974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вегетаријанска исхрана</a:t>
            </a:r>
            <a:endParaRPr lang="en-US" alt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5839356" y="4380382"/>
            <a:ext cx="212915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>
                <a:latin typeface="TT Fors Bold" panose="020B0003030001020000" pitchFamily="34" charset="0"/>
              </a:rPr>
              <a:t>мешана исхрана</a:t>
            </a:r>
            <a:endParaRPr lang="en-US" altLang="de-DE" dirty="0">
              <a:latin typeface="TT Fors Bold" panose="020B0003030001020000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2</a:t>
            </a:fld>
            <a:endParaRPr lang="en-US" dirty="0"/>
          </a:p>
        </p:txBody>
      </p:sp>
      <p:pic>
        <p:nvPicPr>
          <p:cNvPr id="19" name="Grafik 18" descr="Schere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23" name="Gerader Verbinder 22"/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580850" y="1223231"/>
            <a:ext cx="151066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b="1" dirty="0">
                <a:solidFill>
                  <a:srgbClr val="8C52FF"/>
                </a:solidFill>
                <a:latin typeface="TT Fors Bold" panose="020B0003030001020000" pitchFamily="34" charset="0"/>
              </a:rPr>
              <a:t>мобилност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3000" contrast="34000"/>
                    </a14:imgEffect>
                    <a14:imgEffect>
                      <a14:colorTemperature colorTemp="363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76258" y="2707057"/>
            <a:ext cx="4943905" cy="4950000"/>
          </a:xfrm>
          <a:prstGeom prst="rect">
            <a:avLst/>
          </a:prstGeom>
        </p:spPr>
      </p:pic>
      <p:pic>
        <p:nvPicPr>
          <p:cNvPr id="14" name="Grafik 13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4000" contrast="27000"/>
                    </a14:imgEffect>
                    <a14:imgEffect>
                      <a14:colorTemperature colorTemp="4041"/>
                    </a14:imgEffect>
                    <a14:imgEffect>
                      <a14:saturation sat="1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55817" y="220850"/>
            <a:ext cx="4935600" cy="4950000"/>
          </a:xfrm>
          <a:prstGeom prst="rect">
            <a:avLst/>
          </a:prstGeom>
        </p:spPr>
      </p:pic>
      <p:pic>
        <p:nvPicPr>
          <p:cNvPr id="15" name="Grafik 14"/>
          <p:cNvPicPr/>
          <p:nvPr/>
        </p:nvPicPr>
        <p:blipFill>
          <a:blip r:embed="rId5"/>
          <a:stretch>
            <a:fillRect/>
          </a:stretch>
        </p:blipFill>
        <p:spPr>
          <a:xfrm>
            <a:off x="-360902" y="2904968"/>
            <a:ext cx="4935600" cy="4950000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3584213" y="1630713"/>
            <a:ext cx="162115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јавен превоз</a:t>
            </a:r>
            <a:endParaRPr lang="en-US" alt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3404228" y="2572418"/>
            <a:ext cx="2428547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со секојдневна употреба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.</a:t>
            </a:r>
          </a:p>
        </p:txBody>
      </p:sp>
      <p:sp>
        <p:nvSpPr>
          <p:cNvPr id="18" name="Rechteck 17"/>
          <p:cNvSpPr/>
          <p:nvPr/>
        </p:nvSpPr>
        <p:spPr>
          <a:xfrm>
            <a:off x="3228011" y="2027056"/>
            <a:ext cx="2800083" cy="3683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4 000 </a:t>
            </a:r>
            <a:r>
              <a:rPr lang="en-US" altLang="en-US" dirty="0">
                <a:latin typeface="TT Fors" panose="020B0003030001020000" pitchFamily="34" charset="0"/>
              </a:rPr>
              <a:t>кг.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sp>
        <p:nvSpPr>
          <p:cNvPr id="19" name="Rechteck 18"/>
          <p:cNvSpPr/>
          <p:nvPr/>
        </p:nvSpPr>
        <p:spPr>
          <a:xfrm>
            <a:off x="6262233" y="3936272"/>
            <a:ext cx="271907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службен електричен </a:t>
            </a:r>
          </a:p>
          <a:p>
            <a:pPr algn="ctr"/>
            <a:r>
              <a:rPr lang="en-US" altLang="de-DE" dirty="0">
                <a:solidFill>
                  <a:schemeClr val="bg1"/>
                </a:solidFill>
                <a:latin typeface="TT Fors Bold" panose="020B0003030001020000" pitchFamily="34" charset="0"/>
              </a:rPr>
              <a:t>а</a:t>
            </a:r>
            <a:r>
              <a:rPr lang="" altLang="de-DE" dirty="0">
                <a:solidFill>
                  <a:schemeClr val="bg1"/>
                </a:solidFill>
                <a:latin typeface="TT Fors Bold" panose="020B0003030001020000" pitchFamily="34" charset="0"/>
              </a:rPr>
              <a:t>в</a:t>
            </a:r>
            <a:r>
              <a:rPr lang="en-US" altLang="de-DE" dirty="0">
                <a:solidFill>
                  <a:schemeClr val="bg1"/>
                </a:solidFill>
                <a:latin typeface="TT Fors Bold" panose="020B0003030001020000" pitchFamily="34" charset="0"/>
              </a:rPr>
              <a:t>томобил</a:t>
            </a:r>
          </a:p>
        </p:txBody>
      </p:sp>
      <p:sp>
        <p:nvSpPr>
          <p:cNvPr id="20" name="Rechteck 19"/>
          <p:cNvSpPr/>
          <p:nvPr/>
        </p:nvSpPr>
        <p:spPr>
          <a:xfrm>
            <a:off x="6284426" y="5275588"/>
            <a:ext cx="2428547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solidFill>
                  <a:schemeClr val="bg1"/>
                </a:solidFill>
                <a:latin typeface="TT Fors" panose="020B0003030001020000" pitchFamily="34" charset="0"/>
                <a:sym typeface="+mn-ea"/>
              </a:rPr>
              <a:t>со секојдневна употреба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.</a:t>
            </a:r>
          </a:p>
        </p:txBody>
      </p:sp>
      <p:sp>
        <p:nvSpPr>
          <p:cNvPr id="21" name="Rechteck 20"/>
          <p:cNvSpPr/>
          <p:nvPr/>
        </p:nvSpPr>
        <p:spPr>
          <a:xfrm>
            <a:off x="6127895" y="4676989"/>
            <a:ext cx="2930163" cy="3683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24 000 </a:t>
            </a:r>
            <a:r>
              <a:rPr lang="en-US" altLang="en-US" dirty="0">
                <a:latin typeface="TT Fors" panose="020B0003030001020000" pitchFamily="34" charset="0"/>
              </a:rPr>
              <a:t>кг.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sp>
        <p:nvSpPr>
          <p:cNvPr id="22" name="Rechteck 21"/>
          <p:cNvSpPr/>
          <p:nvPr/>
        </p:nvSpPr>
        <p:spPr>
          <a:xfrm>
            <a:off x="854381" y="4219466"/>
            <a:ext cx="237363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службен велосипед</a:t>
            </a:r>
            <a:endParaRPr lang="en-US" alt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941543" y="5324738"/>
            <a:ext cx="2428547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solidFill>
                  <a:schemeClr val="bg1"/>
                </a:solidFill>
                <a:latin typeface="TT Fors" panose="020B0003030001020000" pitchFamily="34" charset="0"/>
                <a:sym typeface="+mn-ea"/>
              </a:rPr>
              <a:t>со секојдневна употреба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.</a:t>
            </a:r>
          </a:p>
        </p:txBody>
      </p:sp>
      <p:sp>
        <p:nvSpPr>
          <p:cNvPr id="24" name="Rechteck 23"/>
          <p:cNvSpPr/>
          <p:nvPr/>
        </p:nvSpPr>
        <p:spPr>
          <a:xfrm>
            <a:off x="814306" y="4670769"/>
            <a:ext cx="2554418" cy="3683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250 </a:t>
            </a:r>
            <a:r>
              <a:rPr lang="en-US" altLang="en-US" dirty="0">
                <a:latin typeface="TT Fors" panose="020B0003030001020000" pitchFamily="34" charset="0"/>
              </a:rPr>
              <a:t>кг.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3</a:t>
            </a:fld>
            <a:endParaRPr lang="en-US"/>
          </a:p>
        </p:txBody>
      </p:sp>
      <p:pic>
        <p:nvPicPr>
          <p:cNvPr id="25" name="Grafik 24" descr="Schere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26" name="Gerader Verbinder 25"/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553221" y="1235156"/>
            <a:ext cx="149288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b="1" dirty="0">
                <a:solidFill>
                  <a:srgbClr val="6FC0EB"/>
                </a:solidFill>
                <a:latin typeface="TT Fors Bold" panose="020B0003030001020000" pitchFamily="34" charset="0"/>
              </a:rPr>
              <a:t>материјал</a:t>
            </a:r>
          </a:p>
        </p:txBody>
      </p:sp>
      <p:pic>
        <p:nvPicPr>
          <p:cNvPr id="7" name="Grafik 6"/>
          <p:cNvPicPr/>
          <p:nvPr/>
        </p:nvPicPr>
        <p:blipFill>
          <a:blip r:embed="rId2"/>
          <a:stretch>
            <a:fillRect/>
          </a:stretch>
        </p:blipFill>
        <p:spPr>
          <a:xfrm>
            <a:off x="2498283" y="315303"/>
            <a:ext cx="4935600" cy="4950000"/>
          </a:xfrm>
          <a:prstGeom prst="rect">
            <a:avLst/>
          </a:prstGeom>
        </p:spPr>
      </p:pic>
      <p:sp>
        <p:nvSpPr>
          <p:cNvPr id="15" name="Ellipse 14"/>
          <p:cNvSpPr>
            <a:spLocks noChangeAspect="1"/>
          </p:cNvSpPr>
          <p:nvPr/>
        </p:nvSpPr>
        <p:spPr>
          <a:xfrm>
            <a:off x="1469212" y="6125576"/>
            <a:ext cx="719585" cy="71958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de-DE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6755" y="3644875"/>
            <a:ext cx="731583" cy="731583"/>
          </a:xfrm>
          <a:prstGeom prst="rect">
            <a:avLst/>
          </a:prstGeom>
        </p:spPr>
      </p:pic>
      <p:pic>
        <p:nvPicPr>
          <p:cNvPr id="12" name="Grafik 11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3000" contrast="6000"/>
                    </a14:imgEffect>
                    <a14:imgEffect>
                      <a14:colorTemperature colorTemp="5761"/>
                    </a14:imgEffect>
                    <a14:imgEffect>
                      <a14:saturation sat="4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60148" y="2816115"/>
            <a:ext cx="4935600" cy="4950000"/>
          </a:xfrm>
          <a:prstGeom prst="rect">
            <a:avLst/>
          </a:prstGeom>
          <a:noFill/>
        </p:spPr>
      </p:pic>
      <p:sp>
        <p:nvSpPr>
          <p:cNvPr id="33" name="Rechteck 32"/>
          <p:cNvSpPr/>
          <p:nvPr/>
        </p:nvSpPr>
        <p:spPr>
          <a:xfrm>
            <a:off x="3604279" y="1622303"/>
            <a:ext cx="275018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>
                <a:latin typeface="TT Fors Bold" panose="020B0003030001020000" pitchFamily="34" charset="0"/>
              </a:rPr>
              <a:t>рециклирана хартија</a:t>
            </a:r>
            <a:endParaRPr lang="en-US" altLang="de-DE" dirty="0">
              <a:latin typeface="TT Fors Bold" panose="020B0003030001020000" pitchFamily="34" charset="0"/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3740717" y="2580891"/>
            <a:ext cx="2428547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Направена од користена хартија</a:t>
            </a:r>
          </a:p>
        </p:txBody>
      </p:sp>
      <p:sp>
        <p:nvSpPr>
          <p:cNvPr id="35" name="Rechteck 34"/>
          <p:cNvSpPr/>
          <p:nvPr/>
        </p:nvSpPr>
        <p:spPr>
          <a:xfrm>
            <a:off x="3617453" y="2061455"/>
            <a:ext cx="2750185" cy="3683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3525 </a:t>
            </a:r>
            <a:r>
              <a:rPr lang="en-US" altLang="en-US" dirty="0">
                <a:latin typeface="TT Fors" panose="020B0003030001020000" pitchFamily="34" charset="0"/>
              </a:rPr>
              <a:t>кг.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sp>
        <p:nvSpPr>
          <p:cNvPr id="36" name="Rechteck 35"/>
          <p:cNvSpPr/>
          <p:nvPr/>
        </p:nvSpPr>
        <p:spPr>
          <a:xfrm>
            <a:off x="6422026" y="4171896"/>
            <a:ext cx="299275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>
                <a:latin typeface="TT Fors Bold" panose="020B0003030001020000" pitchFamily="34" charset="0"/>
              </a:rPr>
              <a:t>хартија од нови влакна</a:t>
            </a:r>
            <a:endParaRPr lang="en-US" altLang="de-DE" dirty="0">
              <a:latin typeface="TT Fors Bold" panose="020B0003030001020000" pitchFamily="34" charset="0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6807382" y="5118679"/>
            <a:ext cx="2428547" cy="1168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latin typeface="TT Fors" panose="020B0003030001020000" pitchFamily="34" charset="0"/>
              </a:rPr>
              <a:t>Направена од свежо дрво</a:t>
            </a:r>
            <a:r>
              <a:rPr lang="en-US" sz="1400" dirty="0">
                <a:latin typeface="TT Fors" panose="020B0003030001020000" pitchFamily="34" charset="0"/>
              </a:rPr>
              <a:t>. </a:t>
            </a:r>
          </a:p>
          <a:p>
            <a:pPr algn="ctr"/>
            <a:r>
              <a:rPr lang="en-US" altLang="en-US" sz="1400" dirty="0">
                <a:latin typeface="TT Fors" panose="020B0003030001020000" pitchFamily="34" charset="0"/>
              </a:rPr>
              <a:t>Вашата потрошувачка</a:t>
            </a:r>
            <a:r>
              <a:rPr lang="en-US" sz="1400" dirty="0">
                <a:latin typeface="TT Fors" panose="020B0003030001020000" pitchFamily="34" charset="0"/>
              </a:rPr>
              <a:t>: </a:t>
            </a:r>
          </a:p>
          <a:p>
            <a:pPr algn="ctr"/>
            <a:r>
              <a:rPr lang="en-US" sz="1400" dirty="0">
                <a:latin typeface="TT Fors" panose="020B0003030001020000" pitchFamily="34" charset="0"/>
              </a:rPr>
              <a:t>500 </a:t>
            </a:r>
            <a:r>
              <a:rPr lang="en-US" altLang="en-US" sz="1400" dirty="0">
                <a:latin typeface="TT Fors" panose="020B0003030001020000" pitchFamily="34" charset="0"/>
              </a:rPr>
              <a:t>дрвја</a:t>
            </a:r>
            <a:r>
              <a:rPr lang="en-US" sz="1400" dirty="0">
                <a:latin typeface="TT Fors" panose="020B0003030001020000" pitchFamily="34" charset="0"/>
              </a:rPr>
              <a:t>/</a:t>
            </a:r>
            <a:r>
              <a:rPr lang="en-US" altLang="en-US" sz="1400" dirty="0">
                <a:latin typeface="TT Fors" panose="020B0003030001020000" pitchFamily="34" charset="0"/>
              </a:rPr>
              <a:t>годишно</a:t>
            </a:r>
          </a:p>
        </p:txBody>
      </p:sp>
      <p:sp>
        <p:nvSpPr>
          <p:cNvPr id="38" name="Rechteck 37"/>
          <p:cNvSpPr/>
          <p:nvPr/>
        </p:nvSpPr>
        <p:spPr>
          <a:xfrm>
            <a:off x="6513551" y="4574719"/>
            <a:ext cx="2901230" cy="3683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23 500 </a:t>
            </a:r>
            <a:r>
              <a:rPr lang="en-US" altLang="en-US" dirty="0">
                <a:latin typeface="TT Fors" panose="020B0003030001020000" pitchFamily="34" charset="0"/>
              </a:rPr>
              <a:t>кг. </a:t>
            </a:r>
            <a:r>
              <a:rPr lang="en-US" dirty="0">
                <a:latin typeface="TT Fors" panose="020B0003030001020000" pitchFamily="34" charset="0"/>
              </a:rPr>
              <a:t>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4</a:t>
            </a:fld>
            <a:endParaRPr lang="en-US" dirty="0"/>
          </a:p>
        </p:txBody>
      </p:sp>
      <p:pic>
        <p:nvPicPr>
          <p:cNvPr id="26" name="Grafik 25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53000" contrast="35000"/>
                    </a14:imgEffect>
                    <a14:imgEffect>
                      <a14:colorTemperature colorTemp="363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04102" y="2949446"/>
            <a:ext cx="4935600" cy="4950000"/>
          </a:xfrm>
          <a:prstGeom prst="rect">
            <a:avLst/>
          </a:prstGeom>
        </p:spPr>
      </p:pic>
      <p:sp>
        <p:nvSpPr>
          <p:cNvPr id="39" name="Rechteck 38"/>
          <p:cNvSpPr/>
          <p:nvPr/>
        </p:nvSpPr>
        <p:spPr>
          <a:xfrm>
            <a:off x="1088093" y="4328326"/>
            <a:ext cx="27029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>
                <a:latin typeface="TT Fors Bold" panose="020B0003030001020000" pitchFamily="34" charset="0"/>
              </a:rPr>
              <a:t>службен автомобил </a:t>
            </a:r>
          </a:p>
          <a:p>
            <a:pPr algn="ctr"/>
            <a:r>
              <a:rPr lang="en-US" altLang="de-DE" b="1" dirty="0" err="1">
                <a:latin typeface="TT Fors Bold" panose="020B0003030001020000" pitchFamily="34" charset="0"/>
              </a:rPr>
              <a:t>на бензин</a:t>
            </a:r>
            <a:endParaRPr lang="en-US" altLang="de-DE" dirty="0">
              <a:latin typeface="TT Fors Bold" panose="020B0003030001020000" pitchFamily="34" charset="0"/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972865" y="5541811"/>
            <a:ext cx="2428547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latin typeface="TT Fors" panose="020B0003030001020000" pitchFamily="34" charset="0"/>
              </a:rPr>
              <a:t>со секојдневно користење</a:t>
            </a:r>
            <a:r>
              <a:rPr lang="en-US" sz="1400" dirty="0">
                <a:latin typeface="TT Fors" panose="020B0003030001020000" pitchFamily="34" charset="0"/>
              </a:rPr>
              <a:t>.</a:t>
            </a:r>
          </a:p>
        </p:txBody>
      </p:sp>
      <p:sp>
        <p:nvSpPr>
          <p:cNvPr id="41" name="Rechteck 40"/>
          <p:cNvSpPr/>
          <p:nvPr/>
        </p:nvSpPr>
        <p:spPr>
          <a:xfrm>
            <a:off x="799664" y="5034845"/>
            <a:ext cx="2937650" cy="3683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55 000 </a:t>
            </a:r>
            <a:r>
              <a:rPr lang="en-US" altLang="en-US" dirty="0">
                <a:latin typeface="TT Fors" panose="020B0003030001020000" pitchFamily="34" charset="0"/>
              </a:rPr>
              <a:t>кг.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pic>
        <p:nvPicPr>
          <p:cNvPr id="42" name="Grafik 41" descr="Schere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43" name="Gerader Verbinder 42"/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705590" y="1231641"/>
            <a:ext cx="266382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F0DB4C"/>
                </a:solidFill>
                <a:latin typeface="TT Fors Bold" panose="020B0003030001020000" pitchFamily="34" charset="0"/>
              </a:rPr>
              <a:t>електрична енергија</a:t>
            </a:r>
          </a:p>
        </p:txBody>
      </p:sp>
      <p:sp>
        <p:nvSpPr>
          <p:cNvPr id="12" name="Ellipse 11"/>
          <p:cNvSpPr>
            <a:spLocks noChangeAspect="1"/>
          </p:cNvSpPr>
          <p:nvPr/>
        </p:nvSpPr>
        <p:spPr>
          <a:xfrm>
            <a:off x="4813168" y="5158645"/>
            <a:ext cx="719585" cy="71958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de-DE"/>
          </a:p>
        </p:txBody>
      </p:sp>
      <p:sp>
        <p:nvSpPr>
          <p:cNvPr id="18" name="Ellipse 17"/>
          <p:cNvSpPr>
            <a:spLocks noChangeAspect="1"/>
          </p:cNvSpPr>
          <p:nvPr/>
        </p:nvSpPr>
        <p:spPr>
          <a:xfrm>
            <a:off x="3815405" y="6344952"/>
            <a:ext cx="719585" cy="71958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de-DE"/>
          </a:p>
        </p:txBody>
      </p:sp>
      <p:pic>
        <p:nvPicPr>
          <p:cNvPr id="19" name="Grafik 18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82299" y="193738"/>
            <a:ext cx="4935600" cy="4950000"/>
          </a:xfrm>
          <a:prstGeom prst="rect">
            <a:avLst/>
          </a:prstGeom>
        </p:spPr>
      </p:pic>
      <p:pic>
        <p:nvPicPr>
          <p:cNvPr id="20" name="Grafik 19"/>
          <p:cNvPicPr/>
          <p:nvPr/>
        </p:nvPicPr>
        <p:blipFill>
          <a:blip r:embed="rId4"/>
          <a:stretch>
            <a:fillRect/>
          </a:stretch>
        </p:blipFill>
        <p:spPr>
          <a:xfrm>
            <a:off x="-190177" y="2746614"/>
            <a:ext cx="4935600" cy="4950000"/>
          </a:xfrm>
          <a:prstGeom prst="rect">
            <a:avLst/>
          </a:prstGeom>
        </p:spPr>
      </p:pic>
      <p:pic>
        <p:nvPicPr>
          <p:cNvPr id="21" name="Grafik 20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6000" contrast="-3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22462" y="2826674"/>
            <a:ext cx="4935600" cy="4950000"/>
          </a:xfrm>
          <a:prstGeom prst="rect">
            <a:avLst/>
          </a:prstGeom>
        </p:spPr>
      </p:pic>
      <p:sp>
        <p:nvSpPr>
          <p:cNvPr id="25" name="Rechteck 24"/>
          <p:cNvSpPr/>
          <p:nvPr/>
        </p:nvSpPr>
        <p:spPr>
          <a:xfrm>
            <a:off x="6838965" y="4080934"/>
            <a:ext cx="172085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>
                <a:latin typeface="TT Fors Bold" panose="020B0003030001020000" pitchFamily="34" charset="0"/>
              </a:rPr>
              <a:t>природен гас</a:t>
            </a:r>
            <a:endParaRPr lang="en-US" alt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6440730" y="5022639"/>
            <a:ext cx="2428547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de-DE" sz="1400" dirty="0" err="1">
                <a:latin typeface="TT Fors" panose="020B0003030001020000" pitchFamily="34" charset="0"/>
              </a:rPr>
              <a:t>Електрична енергија од согорување природен гас</a:t>
            </a:r>
            <a:endParaRPr lang="en-US" altLang="de-DE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6266643" y="4523946"/>
            <a:ext cx="2858307" cy="3683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15 000 </a:t>
            </a:r>
            <a:r>
              <a:rPr lang="en-US" altLang="en-US" dirty="0">
                <a:latin typeface="TT Fors" panose="020B0003030001020000" pitchFamily="34" charset="0"/>
              </a:rPr>
              <a:t>кг.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sp>
        <p:nvSpPr>
          <p:cNvPr id="28" name="Rechteck 27"/>
          <p:cNvSpPr/>
          <p:nvPr/>
        </p:nvSpPr>
        <p:spPr>
          <a:xfrm>
            <a:off x="1060385" y="4034005"/>
            <a:ext cx="240157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>
                <a:latin typeface="TT Fors Bold" panose="020B0003030001020000" pitchFamily="34" charset="0"/>
              </a:rPr>
              <a:t>обновлива енергија</a:t>
            </a:r>
            <a:endParaRPr lang="en-US" alt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1061320" y="4964296"/>
            <a:ext cx="2428547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de-DE" sz="1400" dirty="0" err="1">
                <a:latin typeface="TT Fors" panose="020B0003030001020000" pitchFamily="34" charset="0"/>
              </a:rPr>
              <a:t>Електрична енергија од обновливи извори</a:t>
            </a:r>
            <a:endParaRPr lang="en-US" altLang="de-DE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800220" y="4437028"/>
            <a:ext cx="305943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9 000 </a:t>
            </a:r>
            <a:r>
              <a:rPr lang="en-US" altLang="en-US" dirty="0">
                <a:latin typeface="TT Fors" panose="020B0003030001020000" pitchFamily="34" charset="0"/>
              </a:rPr>
              <a:t>кг. </a:t>
            </a:r>
            <a:r>
              <a:rPr lang="en-US" dirty="0">
                <a:latin typeface="TT Fors" panose="020B0003030001020000" pitchFamily="34" charset="0"/>
              </a:rPr>
              <a:t>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sp>
        <p:nvSpPr>
          <p:cNvPr id="31" name="Rechteck 30"/>
          <p:cNvSpPr/>
          <p:nvPr/>
        </p:nvSpPr>
        <p:spPr>
          <a:xfrm>
            <a:off x="3618485" y="1634860"/>
            <a:ext cx="229616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>
                <a:latin typeface="TT Fors Bold" panose="020B0003030001020000" pitchFamily="34" charset="0"/>
              </a:rPr>
              <a:t>енергија од јаглен</a:t>
            </a:r>
            <a:endParaRPr lang="en-US" alt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3673926" y="2607256"/>
            <a:ext cx="2428547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de-DE" sz="1400" dirty="0" err="1">
                <a:latin typeface="TT Fors" panose="020B0003030001020000" pitchFamily="34" charset="0"/>
              </a:rPr>
              <a:t>Електрична енергија од согорување јаглен</a:t>
            </a:r>
            <a:endParaRPr lang="en-US" altLang="de-DE" sz="11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3342722" y="2098662"/>
            <a:ext cx="2940891" cy="3683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30 000 </a:t>
            </a:r>
            <a:r>
              <a:rPr lang="en-US" altLang="en-US" dirty="0">
                <a:latin typeface="TT Fors" panose="020B0003030001020000" pitchFamily="34" charset="0"/>
              </a:rPr>
              <a:t>кг.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5</a:t>
            </a:fld>
            <a:endParaRPr lang="en-US" dirty="0"/>
          </a:p>
        </p:txBody>
      </p:sp>
      <p:pic>
        <p:nvPicPr>
          <p:cNvPr id="22" name="Grafik 21" descr="Schere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23" name="Gerader Verbinder 22"/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6</a:t>
            </a:fld>
            <a:endParaRPr lang="en-US" dirty="0"/>
          </a:p>
        </p:txBody>
      </p:sp>
      <p:pic>
        <p:nvPicPr>
          <p:cNvPr id="3" name="Inhaltsplatzhalter 3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2869" y="2088664"/>
            <a:ext cx="4935600" cy="4950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486746" y="5688555"/>
            <a:ext cx="743776" cy="78645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776052" y="3332572"/>
            <a:ext cx="243014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паметен телефон</a:t>
            </a:r>
          </a:p>
        </p:txBody>
      </p:sp>
      <p:sp>
        <p:nvSpPr>
          <p:cNvPr id="6" name="Rechteck 5"/>
          <p:cNvSpPr/>
          <p:nvPr/>
        </p:nvSpPr>
        <p:spPr>
          <a:xfrm>
            <a:off x="1776162" y="4175199"/>
            <a:ext cx="2428547" cy="1599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solidFill>
                  <a:schemeClr val="bg1"/>
                </a:solidFill>
                <a:latin typeface="TT Fors" panose="020B0003030001020000" pitchFamily="34" charset="0"/>
                <a:sym typeface="+mn-ea"/>
              </a:rPr>
              <a:t>Многу вредни метали и реткоземни елементи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  <a:sym typeface="+mn-ea"/>
              </a:rPr>
              <a:t>. </a:t>
            </a:r>
            <a:r>
              <a:rPr lang="en-US" altLang="en-US" sz="1400" dirty="0">
                <a:solidFill>
                  <a:schemeClr val="bg1"/>
                </a:solidFill>
                <a:latin typeface="TT Fors" panose="020B0003030001020000" pitchFamily="34" charset="0"/>
                <a:sym typeface="+mn-ea"/>
              </a:rPr>
              <a:t>Екстракцијата предизвикува голема штета </a:t>
            </a:r>
            <a:r>
              <a:rPr lang="" altLang="en-US" sz="1400" dirty="0">
                <a:solidFill>
                  <a:schemeClr val="bg1"/>
                </a:solidFill>
                <a:latin typeface="TT Fors" panose="020B0003030001020000" pitchFamily="34" charset="0"/>
                <a:sym typeface="+mn-ea"/>
              </a:rPr>
              <a:t>врз </a:t>
            </a:r>
            <a:r>
              <a:rPr lang="en-US" altLang="en-US" sz="1400" dirty="0">
                <a:solidFill>
                  <a:schemeClr val="bg1"/>
                </a:solidFill>
                <a:latin typeface="TT Fors" panose="020B0003030001020000" pitchFamily="34" charset="0"/>
                <a:sym typeface="+mn-ea"/>
              </a:rPr>
              <a:t>животната средина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  <a:sym typeface="+mn-ea"/>
              </a:rPr>
              <a:t>.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348860" y="3761603"/>
            <a:ext cx="2775026" cy="3683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3000 </a:t>
            </a:r>
            <a:r>
              <a:rPr lang="en-US" altLang="en-US" dirty="0">
                <a:latin typeface="TT Fors" panose="020B0003030001020000" pitchFamily="34" charset="0"/>
              </a:rPr>
              <a:t>кг. </a:t>
            </a:r>
            <a:r>
              <a:rPr lang="en-US" dirty="0">
                <a:latin typeface="TT Fors" panose="020B0003030001020000" pitchFamily="34" charset="0"/>
              </a:rPr>
              <a:t>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pic>
        <p:nvPicPr>
          <p:cNvPr id="8" name="Inhaltsplatzhalter 3"/>
          <p:cNvPicPr/>
          <p:nvPr/>
        </p:nvPicPr>
        <p:blipFill>
          <a:blip r:embed="rId5"/>
          <a:stretch>
            <a:fillRect/>
          </a:stretch>
        </p:blipFill>
        <p:spPr>
          <a:xfrm>
            <a:off x="4070647" y="2056700"/>
            <a:ext cx="4935600" cy="4950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9223"/>
                    </a14:imgEffect>
                    <a14:imgEffect>
                      <a14:saturation sat="1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83224" y="5469504"/>
            <a:ext cx="619216" cy="619216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10" name="Rechteck 9"/>
          <p:cNvSpPr/>
          <p:nvPr/>
        </p:nvSpPr>
        <p:spPr>
          <a:xfrm>
            <a:off x="5385479" y="3621959"/>
            <a:ext cx="261366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fairphone</a:t>
            </a:r>
            <a:r>
              <a:rPr lang="en-US" alt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 (ферфоун)</a:t>
            </a:r>
          </a:p>
        </p:txBody>
      </p:sp>
      <p:sp>
        <p:nvSpPr>
          <p:cNvPr id="11" name="Rechteck 10"/>
          <p:cNvSpPr/>
          <p:nvPr/>
        </p:nvSpPr>
        <p:spPr>
          <a:xfrm>
            <a:off x="5267846" y="4563664"/>
            <a:ext cx="2428547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100% </a:t>
            </a:r>
            <a:r>
              <a:rPr lang="en-US" alt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рециклирани реткоземни елементи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. </a:t>
            </a:r>
            <a:r>
              <a:rPr lang="en-US" alt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Лесно се поправа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. </a:t>
            </a:r>
            <a:r>
              <a:rPr lang="en-US" alt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Пофер работни услови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.</a:t>
            </a:r>
          </a:p>
        </p:txBody>
      </p:sp>
      <p:sp>
        <p:nvSpPr>
          <p:cNvPr id="12" name="Rechteck 11"/>
          <p:cNvSpPr/>
          <p:nvPr/>
        </p:nvSpPr>
        <p:spPr>
          <a:xfrm>
            <a:off x="5163651" y="4073005"/>
            <a:ext cx="2808554" cy="3683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1900 </a:t>
            </a:r>
            <a:r>
              <a:rPr lang="en-US" altLang="en-US" dirty="0">
                <a:latin typeface="TT Fors" panose="020B0003030001020000" pitchFamily="34" charset="0"/>
              </a:rPr>
              <a:t>кг.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sp>
        <p:nvSpPr>
          <p:cNvPr id="13" name="Rechteck 12"/>
          <p:cNvSpPr/>
          <p:nvPr/>
        </p:nvSpPr>
        <p:spPr>
          <a:xfrm>
            <a:off x="685000" y="1234198"/>
            <a:ext cx="180149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b="1" dirty="0">
                <a:solidFill>
                  <a:srgbClr val="000000"/>
                </a:solidFill>
                <a:latin typeface="TT Fors Bold" panose="020B0003030001020000" pitchFamily="34" charset="0"/>
              </a:rPr>
              <a:t>комуникација</a:t>
            </a:r>
          </a:p>
        </p:txBody>
      </p:sp>
      <p:pic>
        <p:nvPicPr>
          <p:cNvPr id="14" name="Grafik 13" descr="Schere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15" name="Gerader Verbinder 14"/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6" name="Grafik 15">
            <a:extLst>
              <a:ext uri="{FF2B5EF4-FFF2-40B4-BE49-F238E27FC236}">
                <a16:creationId xmlns:a16="http://schemas.microsoft.com/office/drawing/2014/main" id="{606B1128-9A40-6972-D78D-A489725DE02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66559" y="5516799"/>
            <a:ext cx="743776" cy="78645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41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6000" contrast="-48000"/>
                    </a14:imgEffect>
                    <a14:imgEffect>
                      <a14:saturation sat="7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59081" y="2926907"/>
            <a:ext cx="4935600" cy="4950000"/>
          </a:xfrm>
          <a:prstGeom prst="rect">
            <a:avLst/>
          </a:prstGeom>
        </p:spPr>
      </p:pic>
      <p:pic>
        <p:nvPicPr>
          <p:cNvPr id="39" name="Grafik 38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61000" contrast="-49000"/>
                    </a14:imgEffect>
                    <a14:imgEffect>
                      <a14:saturation sat="7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80234" y="677386"/>
            <a:ext cx="4935600" cy="495000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657700" y="6198148"/>
            <a:ext cx="100457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AB2346"/>
                </a:solidFill>
                <a:latin typeface="TT Fors Bold" panose="020B0003030001020000" pitchFamily="34" charset="0"/>
              </a:rPr>
              <a:t>греење</a:t>
            </a:r>
          </a:p>
        </p:txBody>
      </p:sp>
      <p:pic>
        <p:nvPicPr>
          <p:cNvPr id="21" name="Grafik 20"/>
          <p:cNvPicPr/>
          <p:nvPr/>
        </p:nvPicPr>
        <p:blipFill>
          <a:blip r:embed="rId5"/>
          <a:stretch>
            <a:fillRect/>
          </a:stretch>
        </p:blipFill>
        <p:spPr>
          <a:xfrm>
            <a:off x="5409822" y="90602"/>
            <a:ext cx="4935600" cy="4950000"/>
          </a:xfrm>
          <a:prstGeom prst="rect">
            <a:avLst/>
          </a:prstGeom>
        </p:spPr>
      </p:pic>
      <p:sp>
        <p:nvSpPr>
          <p:cNvPr id="26" name="Rechteck 25"/>
          <p:cNvSpPr/>
          <p:nvPr/>
        </p:nvSpPr>
        <p:spPr>
          <a:xfrm>
            <a:off x="1642739" y="1950396"/>
            <a:ext cx="172085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природен гас</a:t>
            </a:r>
            <a:endParaRPr lang="en-US" alt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1206884" y="2894148"/>
            <a:ext cx="2428547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согорување гас за 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генерирање </a:t>
            </a:r>
            <a:r>
              <a:rPr lang="en-US" alt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топлина</a:t>
            </a:r>
          </a:p>
        </p:txBody>
      </p:sp>
      <p:sp>
        <p:nvSpPr>
          <p:cNvPr id="28" name="Rechteck 27"/>
          <p:cNvSpPr/>
          <p:nvPr/>
        </p:nvSpPr>
        <p:spPr>
          <a:xfrm>
            <a:off x="904875" y="2422189"/>
            <a:ext cx="2905125" cy="3683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12 600 </a:t>
            </a:r>
            <a:r>
              <a:rPr lang="en-US" altLang="en-US" dirty="0">
                <a:latin typeface="TT Fors" panose="020B0003030001020000" pitchFamily="34" charset="0"/>
              </a:rPr>
              <a:t>кг.</a:t>
            </a:r>
            <a:r>
              <a:rPr lang="en-US" dirty="0">
                <a:latin typeface="TT Fors" panose="020B0003030001020000" pitchFamily="34" charset="0"/>
              </a:rPr>
              <a:t> CO2e/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sp>
        <p:nvSpPr>
          <p:cNvPr id="32" name="Rechteck 31"/>
          <p:cNvSpPr/>
          <p:nvPr/>
        </p:nvSpPr>
        <p:spPr>
          <a:xfrm>
            <a:off x="4422255" y="4100352"/>
            <a:ext cx="229235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>
                <a:latin typeface="TT Fors Bold" panose="020B0003030001020000" pitchFamily="34" charset="0"/>
              </a:rPr>
              <a:t>греење на нафта</a:t>
            </a:r>
            <a:endParaRPr lang="en-US" altLang="de-DE" dirty="0">
              <a:latin typeface="TT Fors Bold" panose="020B0003030001020000" pitchFamily="34" charset="0"/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4354157" y="5099468"/>
            <a:ext cx="2428547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latin typeface="TT Fors" panose="020B0003030001020000" pitchFamily="34" charset="0"/>
              </a:rPr>
              <a:t>согорување нафта за генерирање топлина</a:t>
            </a:r>
          </a:p>
        </p:txBody>
      </p:sp>
      <p:sp>
        <p:nvSpPr>
          <p:cNvPr id="34" name="Rechteck 33"/>
          <p:cNvSpPr/>
          <p:nvPr/>
        </p:nvSpPr>
        <p:spPr>
          <a:xfrm>
            <a:off x="3984096" y="4599195"/>
            <a:ext cx="3036951" cy="3683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16 800 </a:t>
            </a:r>
            <a:r>
              <a:rPr lang="en-US" altLang="en-US" dirty="0">
                <a:latin typeface="TT Fors" panose="020B0003030001020000" pitchFamily="34" charset="0"/>
              </a:rPr>
              <a:t>кг.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sp>
        <p:nvSpPr>
          <p:cNvPr id="35" name="Rechteck 34"/>
          <p:cNvSpPr/>
          <p:nvPr/>
        </p:nvSpPr>
        <p:spPr>
          <a:xfrm>
            <a:off x="7339652" y="1329986"/>
            <a:ext cx="107505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пелети</a:t>
            </a:r>
            <a:endParaRPr lang="en-US" altLang="de-DE" b="1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6689901" y="2271691"/>
            <a:ext cx="2428547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согорување дрвени пелети за генерирање топлина</a:t>
            </a:r>
          </a:p>
        </p:txBody>
      </p:sp>
      <p:sp>
        <p:nvSpPr>
          <p:cNvPr id="37" name="Rechteck 36"/>
          <p:cNvSpPr/>
          <p:nvPr/>
        </p:nvSpPr>
        <p:spPr>
          <a:xfrm>
            <a:off x="6510533" y="1778067"/>
            <a:ext cx="2787282" cy="3683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2600 </a:t>
            </a:r>
            <a:r>
              <a:rPr lang="en-US" altLang="en-US" dirty="0">
                <a:latin typeface="TT Fors" panose="020B0003030001020000" pitchFamily="34" charset="0"/>
              </a:rPr>
              <a:t>кг.</a:t>
            </a:r>
            <a:r>
              <a:rPr lang="en-US" dirty="0">
                <a:latin typeface="TT Fors" panose="020B0003030001020000" pitchFamily="34" charset="0"/>
              </a:rPr>
              <a:t> CO2e/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7</a:t>
            </a:fld>
            <a:endParaRPr lang="en-US" dirty="0"/>
          </a:p>
        </p:txBody>
      </p:sp>
      <p:pic>
        <p:nvPicPr>
          <p:cNvPr id="20" name="Grafik 19" descr="Schere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668499">
            <a:off x="730783" y="5899428"/>
            <a:ext cx="354330" cy="354330"/>
          </a:xfrm>
          <a:prstGeom prst="rect">
            <a:avLst/>
          </a:prstGeom>
        </p:spPr>
      </p:pic>
      <p:cxnSp>
        <p:nvCxnSpPr>
          <p:cNvPr id="22" name="Gerader Verbinder 21"/>
          <p:cNvCxnSpPr/>
          <p:nvPr/>
        </p:nvCxnSpPr>
        <p:spPr>
          <a:xfrm>
            <a:off x="1052728" y="6075958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rafik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3332" y="1746005"/>
            <a:ext cx="4183585" cy="4183585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142571" y="3486214"/>
            <a:ext cx="584329" cy="584329"/>
          </a:xfrm>
          <a:prstGeom prst="rect">
            <a:avLst/>
          </a:prstGeom>
        </p:spPr>
      </p:pic>
      <p:pic>
        <p:nvPicPr>
          <p:cNvPr id="41" name="Grafik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514454">
            <a:off x="6833104" y="1942804"/>
            <a:ext cx="456388" cy="456388"/>
          </a:xfrm>
          <a:prstGeom prst="rect">
            <a:avLst/>
          </a:prstGeom>
        </p:spPr>
      </p:pic>
      <p:pic>
        <p:nvPicPr>
          <p:cNvPr id="43" name="Grafik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556725" y="3008061"/>
            <a:ext cx="596071" cy="596071"/>
          </a:xfrm>
          <a:prstGeom prst="rect">
            <a:avLst/>
          </a:prstGeom>
        </p:spPr>
      </p:pic>
      <p:pic>
        <p:nvPicPr>
          <p:cNvPr id="45" name="Grafik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5075" y="4503415"/>
            <a:ext cx="901595" cy="901595"/>
          </a:xfrm>
          <a:prstGeom prst="rect">
            <a:avLst/>
          </a:prstGeom>
        </p:spPr>
      </p:pic>
      <p:pic>
        <p:nvPicPr>
          <p:cNvPr id="49" name="Grafik 4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2666736">
            <a:off x="7736098" y="2491000"/>
            <a:ext cx="391748" cy="391748"/>
          </a:xfrm>
          <a:prstGeom prst="rect">
            <a:avLst/>
          </a:prstGeom>
        </p:spPr>
      </p:pic>
      <p:pic>
        <p:nvPicPr>
          <p:cNvPr id="53" name="Grafik 52"/>
          <p:cNvPicPr>
            <a:picLocks noChangeAspect="1"/>
          </p:cNvPicPr>
          <p:nvPr/>
        </p:nvPicPr>
        <p:blipFill>
          <a:blip r:embed="rId8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4697"/>
                    </a14:imgEffect>
                    <a14:imgEffect>
                      <a14:saturation sat="2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765330">
            <a:off x="7517679" y="4462877"/>
            <a:ext cx="828586" cy="828586"/>
          </a:xfrm>
          <a:prstGeom prst="rect">
            <a:avLst/>
          </a:prstGeom>
        </p:spPr>
      </p:pic>
      <p:sp>
        <p:nvSpPr>
          <p:cNvPr id="61" name="Rechteck 60"/>
          <p:cNvSpPr/>
          <p:nvPr/>
        </p:nvSpPr>
        <p:spPr>
          <a:xfrm rot="5400000" flipV="1">
            <a:off x="8099425" y="3639820"/>
            <a:ext cx="1553845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b="1" dirty="0">
                <a:solidFill>
                  <a:srgbClr val="8C52FF"/>
                </a:solidFill>
                <a:latin typeface="TT Fors Bold" panose="020B0003030001020000" pitchFamily="34" charset="0"/>
              </a:rPr>
              <a:t>мобилност</a:t>
            </a:r>
          </a:p>
        </p:txBody>
      </p:sp>
      <p:sp>
        <p:nvSpPr>
          <p:cNvPr id="12" name="Rechteck 11"/>
          <p:cNvSpPr/>
          <p:nvPr/>
        </p:nvSpPr>
        <p:spPr>
          <a:xfrm rot="5400000">
            <a:off x="5304996" y="3724553"/>
            <a:ext cx="85471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64AC95"/>
                </a:solidFill>
                <a:latin typeface="TT Fors Bold" panose="020B0003030001020000" pitchFamily="34" charset="0"/>
              </a:rPr>
              <a:t>храна</a:t>
            </a:r>
          </a:p>
        </p:txBody>
      </p:sp>
      <p:sp>
        <p:nvSpPr>
          <p:cNvPr id="13" name="Rechteck 12"/>
          <p:cNvSpPr/>
          <p:nvPr/>
        </p:nvSpPr>
        <p:spPr>
          <a:xfrm rot="1819612">
            <a:off x="5675494" y="5019352"/>
            <a:ext cx="156146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" altLang="en-US" b="1" dirty="0">
                <a:solidFill>
                  <a:srgbClr val="F0DB4C"/>
                </a:solidFill>
                <a:latin typeface="TT Fors Bold" panose="020B0003030001020000" pitchFamily="34" charset="0"/>
              </a:rPr>
              <a:t>ел. енергија</a:t>
            </a:r>
          </a:p>
        </p:txBody>
      </p:sp>
      <p:sp>
        <p:nvSpPr>
          <p:cNvPr id="14" name="Rechteck 13"/>
          <p:cNvSpPr/>
          <p:nvPr/>
        </p:nvSpPr>
        <p:spPr>
          <a:xfrm rot="19795771">
            <a:off x="7194005" y="5042974"/>
            <a:ext cx="180149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b="1" dirty="0">
                <a:solidFill>
                  <a:schemeClr val="bg1">
                    <a:lumMod val="50000"/>
                  </a:schemeClr>
                </a:solidFill>
                <a:latin typeface="TT Fors Bold" panose="020B0003030001020000" pitchFamily="34" charset="0"/>
              </a:rPr>
              <a:t>комуникација</a:t>
            </a:r>
          </a:p>
        </p:txBody>
      </p:sp>
      <p:sp>
        <p:nvSpPr>
          <p:cNvPr id="16" name="Rechteck 15"/>
          <p:cNvSpPr/>
          <p:nvPr/>
        </p:nvSpPr>
        <p:spPr>
          <a:xfrm rot="9005367">
            <a:off x="5540513" y="2450605"/>
            <a:ext cx="149288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b="1" dirty="0">
                <a:solidFill>
                  <a:srgbClr val="6FC0EB"/>
                </a:solidFill>
                <a:latin typeface="TT Fors Bold" panose="020B0003030001020000" pitchFamily="34" charset="0"/>
              </a:rPr>
              <a:t>материјал</a:t>
            </a:r>
          </a:p>
        </p:txBody>
      </p:sp>
      <p:sp>
        <p:nvSpPr>
          <p:cNvPr id="17" name="Rechteck 16"/>
          <p:cNvSpPr/>
          <p:nvPr/>
        </p:nvSpPr>
        <p:spPr>
          <a:xfrm rot="12634961">
            <a:off x="7546364" y="2289768"/>
            <a:ext cx="100457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AB2346"/>
                </a:solidFill>
                <a:latin typeface="TT Fors Bold" panose="020B0003030001020000" pitchFamily="34" charset="0"/>
              </a:rPr>
              <a:t>греење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8</a:t>
            </a:fld>
            <a:endParaRPr lang="en-US" dirty="0"/>
          </a:p>
        </p:txBody>
      </p:sp>
      <p:pic>
        <p:nvPicPr>
          <p:cNvPr id="20" name="Grafik 19"/>
          <p:cNvPicPr/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7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3441" y="1304837"/>
            <a:ext cx="4935600" cy="4950000"/>
          </a:xfrm>
          <a:prstGeom prst="rect">
            <a:avLst/>
          </a:prstGeom>
        </p:spPr>
      </p:pic>
      <p:sp>
        <p:nvSpPr>
          <p:cNvPr id="21" name="Rechteck 20"/>
          <p:cNvSpPr/>
          <p:nvPr/>
        </p:nvSpPr>
        <p:spPr>
          <a:xfrm>
            <a:off x="1718608" y="2737658"/>
            <a:ext cx="234632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" altLang="en-US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топлинска </a:t>
            </a:r>
            <a:r>
              <a:rPr lang="en-US" alt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пумпа</a:t>
            </a:r>
            <a:endParaRPr lang="en-US" alt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1587689" y="3779837"/>
            <a:ext cx="2428547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топлинска пумпа напојувана од обновливи извори на енергија</a:t>
            </a:r>
          </a:p>
        </p:txBody>
      </p:sp>
      <p:sp>
        <p:nvSpPr>
          <p:cNvPr id="23" name="Rechteck 22"/>
          <p:cNvSpPr/>
          <p:nvPr/>
        </p:nvSpPr>
        <p:spPr>
          <a:xfrm>
            <a:off x="1375308" y="3241003"/>
            <a:ext cx="2681717" cy="3683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1000 </a:t>
            </a:r>
            <a:r>
              <a:rPr lang="en-US" altLang="en-US" dirty="0">
                <a:latin typeface="TT Fors" panose="020B0003030001020000" pitchFamily="34" charset="0"/>
              </a:rPr>
              <a:t>кг.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altLang="en-US" dirty="0">
                <a:latin typeface="TT Fors" panose="020B0003030001020000" pitchFamily="34" charset="0"/>
              </a:rPr>
              <a:t>годишно</a:t>
            </a:r>
          </a:p>
        </p:txBody>
      </p:sp>
      <p:pic>
        <p:nvPicPr>
          <p:cNvPr id="24" name="Grafik 23" descr="Schere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25" name="Gerader Verbinder 24"/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" name="Grafik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47614" y="2938515"/>
            <a:ext cx="1485083" cy="148508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402</Words>
  <Application>Microsoft Office PowerPoint</Application>
  <PresentationFormat>Benutzerdefiniert</PresentationFormat>
  <Paragraphs>86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6" baseType="lpstr">
      <vt:lpstr>Calibri Light</vt:lpstr>
      <vt:lpstr>TT Fors</vt:lpstr>
      <vt:lpstr>Aptos Display</vt:lpstr>
      <vt:lpstr>Arial</vt:lpstr>
      <vt:lpstr>Calibri</vt:lpstr>
      <vt:lpstr>Aptos</vt:lpstr>
      <vt:lpstr>TT Fors Bold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42</cp:revision>
  <cp:lastPrinted>2025-07-31T09:53:00Z</cp:lastPrinted>
  <dcterms:created xsi:type="dcterms:W3CDTF">2025-01-17T12:37:00Z</dcterms:created>
  <dcterms:modified xsi:type="dcterms:W3CDTF">2025-11-05T16:34:32Z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4F2AF009C4F748FF8A65A9083ADFDB4A_12</vt:lpwstr>
  </property>
  <property fmtid="{D5CDD505-2E9C-101B-9397-08002B2CF9AE}" pid="3" name="KSOProductBuildVer">
    <vt:lpwstr>1033-12.2.0.22549</vt:lpwstr>
  </property>
</Properties>
</file>